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18C"/>
    <a:srgbClr val="00817E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2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ze\Desktop\10-28\Libro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777777777777776E-2"/>
          <c:y val="6.4814814814814811E-2"/>
          <c:w val="0.93888888888888888"/>
          <c:h val="0.735771361913094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Hoja1!$H$3</c:f>
              <c:strCache>
                <c:ptCount val="1"/>
                <c:pt idx="0">
                  <c:v>Español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Hoja1!$I$3</c:f>
              <c:numCache>
                <c:formatCode>General</c:formatCode>
                <c:ptCount val="1"/>
                <c:pt idx="0">
                  <c:v>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7C-4B15-AB38-31A497856D2D}"/>
            </c:ext>
          </c:extLst>
        </c:ser>
        <c:ser>
          <c:idx val="1"/>
          <c:order val="1"/>
          <c:tx>
            <c:strRef>
              <c:f>Hoja1!$H$4</c:f>
              <c:strCache>
                <c:ptCount val="1"/>
                <c:pt idx="0">
                  <c:v>K'iche'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Hoja1!$I$4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7C-4B15-AB38-31A497856D2D}"/>
            </c:ext>
          </c:extLst>
        </c:ser>
        <c:ser>
          <c:idx val="2"/>
          <c:order val="2"/>
          <c:tx>
            <c:strRef>
              <c:f>Hoja1!$H$5</c:f>
              <c:strCache>
                <c:ptCount val="1"/>
                <c:pt idx="0">
                  <c:v>Kaqchikel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Hoja1!$I$5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7C-4B15-AB38-31A497856D2D}"/>
            </c:ext>
          </c:extLst>
        </c:ser>
        <c:ser>
          <c:idx val="3"/>
          <c:order val="3"/>
          <c:tx>
            <c:strRef>
              <c:f>Hoja1!$H$6</c:f>
              <c:strCache>
                <c:ptCount val="1"/>
                <c:pt idx="0">
                  <c:v>Mam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Hoja1!$I$6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7C-4B15-AB38-31A497856D2D}"/>
            </c:ext>
          </c:extLst>
        </c:ser>
        <c:ser>
          <c:idx val="4"/>
          <c:order val="4"/>
          <c:tx>
            <c:strRef>
              <c:f>Hoja1!$H$7</c:f>
              <c:strCache>
                <c:ptCount val="1"/>
                <c:pt idx="0">
                  <c:v>Q'eqchi'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Hoja1!$I$7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77C-4B15-AB38-31A497856D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9424400"/>
        <c:axId val="229409840"/>
        <c:axId val="0"/>
      </c:bar3DChart>
      <c:catAx>
        <c:axId val="22942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229409840"/>
        <c:crosses val="autoZero"/>
        <c:auto val="1"/>
        <c:lblAlgn val="ctr"/>
        <c:lblOffset val="100"/>
        <c:noMultiLvlLbl val="0"/>
      </c:catAx>
      <c:valAx>
        <c:axId val="22940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229424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G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G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4E0-8F23-4D97-9641-1C267364ED7D}" type="datetimeFigureOut">
              <a:rPr lang="es-GT" smtClean="0"/>
              <a:t>18/07/2021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6885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4E0-8F23-4D97-9641-1C267364ED7D}" type="datetimeFigureOut">
              <a:rPr lang="es-GT" smtClean="0"/>
              <a:t>18/07/2021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1829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4E0-8F23-4D97-9641-1C267364ED7D}" type="datetimeFigureOut">
              <a:rPr lang="es-GT" smtClean="0"/>
              <a:t>18/07/2021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037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4E0-8F23-4D97-9641-1C267364ED7D}" type="datetimeFigureOut">
              <a:rPr lang="es-GT" smtClean="0"/>
              <a:t>18/07/2021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0171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4E0-8F23-4D97-9641-1C267364ED7D}" type="datetimeFigureOut">
              <a:rPr lang="es-GT" smtClean="0"/>
              <a:t>18/07/2021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3658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4E0-8F23-4D97-9641-1C267364ED7D}" type="datetimeFigureOut">
              <a:rPr lang="es-GT" smtClean="0"/>
              <a:t>18/07/2021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9701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4E0-8F23-4D97-9641-1C267364ED7D}" type="datetimeFigureOut">
              <a:rPr lang="es-GT" smtClean="0"/>
              <a:t>18/07/2021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2630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4E0-8F23-4D97-9641-1C267364ED7D}" type="datetimeFigureOut">
              <a:rPr lang="es-GT" smtClean="0"/>
              <a:t>18/07/2021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5839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4E0-8F23-4D97-9641-1C267364ED7D}" type="datetimeFigureOut">
              <a:rPr lang="es-GT" smtClean="0"/>
              <a:t>18/07/2021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4548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4E0-8F23-4D97-9641-1C267364ED7D}" type="datetimeFigureOut">
              <a:rPr lang="es-GT" smtClean="0"/>
              <a:t>18/07/2021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1785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4E0-8F23-4D97-9641-1C267364ED7D}" type="datetimeFigureOut">
              <a:rPr lang="es-GT" smtClean="0"/>
              <a:t>18/07/2021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7230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B14E0-8F23-4D97-9641-1C267364ED7D}" type="datetimeFigureOut">
              <a:rPr lang="es-GT" smtClean="0"/>
              <a:t>18/07/2021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0910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13" y="5199564"/>
            <a:ext cx="2093690" cy="151579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389574" y="379743"/>
            <a:ext cx="50399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>
                <a:solidFill>
                  <a:srgbClr val="00818C"/>
                </a:solidFill>
                <a:latin typeface="Eras Bold ITC" panose="020B0907030504020204" pitchFamily="34" charset="0"/>
              </a:rPr>
              <a:t>PERTENENCIA </a:t>
            </a:r>
            <a:r>
              <a:rPr lang="es-GT" b="1" dirty="0" smtClean="0">
                <a:solidFill>
                  <a:srgbClr val="00818C"/>
                </a:solidFill>
                <a:latin typeface="Eras Bold ITC" panose="020B0907030504020204" pitchFamily="34" charset="0"/>
              </a:rPr>
              <a:t>SOCIOLINGÜÍSTICA</a:t>
            </a:r>
            <a:endParaRPr lang="es-GT" b="1" dirty="0">
              <a:solidFill>
                <a:srgbClr val="00818C"/>
              </a:solidFill>
              <a:latin typeface="Eras Bold ITC" panose="020B0907030504020204" pitchFamily="34" charset="0"/>
            </a:endParaRPr>
          </a:p>
          <a:p>
            <a:pPr algn="ctr"/>
            <a:r>
              <a:rPr lang="es-GT" sz="2400" b="1" dirty="0" smtClean="0">
                <a:solidFill>
                  <a:srgbClr val="7030A0"/>
                </a:solidFill>
                <a:latin typeface="Eras Bold ITC" panose="020B0907030504020204" pitchFamily="34" charset="0"/>
              </a:rPr>
              <a:t>ENERO 2021</a:t>
            </a:r>
            <a:endParaRPr lang="es-GT" sz="2400" b="1" dirty="0">
              <a:solidFill>
                <a:srgbClr val="7030A0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26775" y="1397538"/>
            <a:ext cx="7934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GT" sz="1600" dirty="0"/>
              <a:t>La Unidad para el Desarrollo para la Vivienda Popular -UDEVIPO- , brinda apoyo en gestiones, consultas, tramites, apoyo a las comunidades, como parte de las funciones de la Unidad en temas de inmuebles provenientes del BANVI, certeza jurídica y vivienda.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694949" y="5812188"/>
            <a:ext cx="3463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 smtClean="0">
                <a:solidFill>
                  <a:srgbClr val="00818C"/>
                </a:solidFill>
                <a:latin typeface="Eras Bold ITC" panose="020B0907030504020204" pitchFamily="34" charset="0"/>
              </a:rPr>
              <a:t>GESTIONES ATENDIDAS</a:t>
            </a:r>
            <a:endParaRPr lang="es-GT" b="1" dirty="0">
              <a:solidFill>
                <a:srgbClr val="00818C"/>
              </a:solidFill>
              <a:latin typeface="Eras Bold ITC" panose="020B0907030504020204" pitchFamily="34" charset="0"/>
            </a:endParaRPr>
          </a:p>
          <a:p>
            <a:pPr algn="ctr"/>
            <a:r>
              <a:rPr lang="es-GT" b="1" dirty="0" smtClean="0">
                <a:solidFill>
                  <a:srgbClr val="7030A0"/>
                </a:solidFill>
                <a:latin typeface="Eras Bold ITC" panose="020B0907030504020204" pitchFamily="34" charset="0"/>
              </a:rPr>
              <a:t>447</a:t>
            </a:r>
            <a:r>
              <a:rPr lang="es-GT" b="1" dirty="0" smtClean="0">
                <a:solidFill>
                  <a:srgbClr val="7030A0"/>
                </a:solidFill>
                <a:latin typeface="Eras Bold ITC" panose="020B0907030504020204" pitchFamily="34" charset="0"/>
              </a:rPr>
              <a:t> </a:t>
            </a:r>
            <a:r>
              <a:rPr lang="es-GT" b="1" dirty="0" smtClean="0">
                <a:solidFill>
                  <a:srgbClr val="7030A0"/>
                </a:solidFill>
                <a:latin typeface="Eras Bold ITC" panose="020B0907030504020204" pitchFamily="34" charset="0"/>
              </a:rPr>
              <a:t>PERSONAS</a:t>
            </a:r>
            <a:endParaRPr lang="es-GT" b="1" dirty="0">
              <a:solidFill>
                <a:srgbClr val="7030A0"/>
              </a:solidFill>
              <a:latin typeface="Eras Bold ITC" panose="020B0907030504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988212" y="2228535"/>
            <a:ext cx="274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000" dirty="0" smtClean="0">
                <a:solidFill>
                  <a:srgbClr val="00818C"/>
                </a:solidFill>
              </a:rPr>
              <a:t>El apoyo es un servicio brindado por los Departamentos: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2000" dirty="0" smtClean="0">
                <a:solidFill>
                  <a:srgbClr val="00818C"/>
                </a:solidFill>
              </a:rPr>
              <a:t>Jurídico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2000" dirty="0" smtClean="0">
                <a:solidFill>
                  <a:srgbClr val="00818C"/>
                </a:solidFill>
              </a:rPr>
              <a:t>Catastro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2000" dirty="0" smtClean="0">
                <a:solidFill>
                  <a:srgbClr val="00818C"/>
                </a:solidFill>
              </a:rPr>
              <a:t>Área Social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2000" dirty="0" smtClean="0">
                <a:solidFill>
                  <a:srgbClr val="00818C"/>
                </a:solidFill>
              </a:rPr>
              <a:t>Cartera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2000" dirty="0" smtClean="0">
                <a:solidFill>
                  <a:srgbClr val="00818C"/>
                </a:solidFill>
              </a:rPr>
              <a:t>Proyectos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2000" dirty="0" smtClean="0">
                <a:solidFill>
                  <a:srgbClr val="00818C"/>
                </a:solidFill>
              </a:rPr>
              <a:t>Coordinación General</a:t>
            </a:r>
            <a:endParaRPr lang="es-GT" sz="2000" dirty="0">
              <a:solidFill>
                <a:srgbClr val="00818C"/>
              </a:solidFill>
            </a:endParaRPr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53" y="274969"/>
            <a:ext cx="2307564" cy="72365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781" y="172568"/>
            <a:ext cx="1350622" cy="1140906"/>
          </a:xfrm>
          <a:prstGeom prst="rect">
            <a:avLst/>
          </a:prstGeom>
        </p:spPr>
      </p:pic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9166587"/>
              </p:ext>
            </p:extLst>
          </p:nvPr>
        </p:nvGraphicFramePr>
        <p:xfrm>
          <a:off x="815417" y="2288096"/>
          <a:ext cx="5003111" cy="3415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9871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73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Eras Bold ITC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Hanz Perez</dc:creator>
  <cp:lastModifiedBy>Hanz Perez</cp:lastModifiedBy>
  <cp:revision>8</cp:revision>
  <cp:lastPrinted>2021-07-18T22:43:57Z</cp:lastPrinted>
  <dcterms:created xsi:type="dcterms:W3CDTF">2021-07-18T21:41:33Z</dcterms:created>
  <dcterms:modified xsi:type="dcterms:W3CDTF">2021-07-18T23:59:25Z</dcterms:modified>
</cp:coreProperties>
</file>